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60" r:id="rId4"/>
    <p:sldId id="261" r:id="rId5"/>
    <p:sldId id="262" r:id="rId6"/>
    <p:sldId id="263" r:id="rId7"/>
    <p:sldId id="265"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341"/>
  </p:normalViewPr>
  <p:slideViewPr>
    <p:cSldViewPr snapToGrid="0" showGuides="1">
      <p:cViewPr varScale="1">
        <p:scale>
          <a:sx n="121" d="100"/>
          <a:sy n="121" d="100"/>
        </p:scale>
        <p:origin x="20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EB502-9949-4666-9ADD-B07C87B74EC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A5BC3B4-D6CB-6CD9-235F-78C4FEDCB9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F24E29D-DDDF-3E01-4E30-0B027274EF95}"/>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5" name="Footer Placeholder 4">
            <a:extLst>
              <a:ext uri="{FF2B5EF4-FFF2-40B4-BE49-F238E27FC236}">
                <a16:creationId xmlns:a16="http://schemas.microsoft.com/office/drawing/2014/main" id="{518EB3D1-0DDA-E12E-1E7A-56CA4C7C1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905F-0B0A-2F48-1D09-350B8C607C73}"/>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3364456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6EC7-D193-8ADC-FEBC-9DE194D9299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638E7C4-2788-A16B-8A84-5CF34FCA373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C5174BA-A4F8-F2BD-0202-6812F2EDE8F4}"/>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5" name="Footer Placeholder 4">
            <a:extLst>
              <a:ext uri="{FF2B5EF4-FFF2-40B4-BE49-F238E27FC236}">
                <a16:creationId xmlns:a16="http://schemas.microsoft.com/office/drawing/2014/main" id="{C9015293-5276-7758-C2F6-D26BB9439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6ABCA-3D7D-E0C2-7B43-DD7251F9141D}"/>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398713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3DBDAF-9567-2F53-136B-295EFD1CE59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8A8F7A-D492-535F-A390-EE9590009C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6BA0177-8711-CD7D-40E8-68A20C782252}"/>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5" name="Footer Placeholder 4">
            <a:extLst>
              <a:ext uri="{FF2B5EF4-FFF2-40B4-BE49-F238E27FC236}">
                <a16:creationId xmlns:a16="http://schemas.microsoft.com/office/drawing/2014/main" id="{1F78D713-B6AB-ADB7-FC10-3DEA2794C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B6141-055A-AF35-B99A-A5E43C9A0267}"/>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945085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D2CC-AFE5-9AB0-C0CB-AFDA7060E2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93D42FC-51DC-10C7-0A70-57D86B40CD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D9306D-05A0-DCF6-50BC-40193399B749}"/>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5" name="Footer Placeholder 4">
            <a:extLst>
              <a:ext uri="{FF2B5EF4-FFF2-40B4-BE49-F238E27FC236}">
                <a16:creationId xmlns:a16="http://schemas.microsoft.com/office/drawing/2014/main" id="{82167511-A592-6D92-1576-7AFDAF23D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CF790-3DB1-99DF-3C0F-0EE9D94A646D}"/>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3362939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90F3-A811-2EF0-986F-9464D0706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BCE11FD-99E0-8FA1-8F00-8A0BF1893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641BC83-402C-0DAE-8A60-15BD83980B45}"/>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5" name="Footer Placeholder 4">
            <a:extLst>
              <a:ext uri="{FF2B5EF4-FFF2-40B4-BE49-F238E27FC236}">
                <a16:creationId xmlns:a16="http://schemas.microsoft.com/office/drawing/2014/main" id="{B4047B9D-7DD5-98BA-F304-F52953D02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663C5-07DB-B107-C662-9EAEC6A0D790}"/>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2589532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9127-8B3E-BF0A-DF9E-5C609BB7C9C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944ADEE-4304-938B-EFAF-A411690AEA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3E8CAF2-62D9-2523-EC7E-6BD57237547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3A97887-9DBC-2776-035E-100B9B798FA5}"/>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6" name="Footer Placeholder 5">
            <a:extLst>
              <a:ext uri="{FF2B5EF4-FFF2-40B4-BE49-F238E27FC236}">
                <a16:creationId xmlns:a16="http://schemas.microsoft.com/office/drawing/2014/main" id="{246ACB8F-5B46-3193-2A45-0F285561E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755034-4AD2-E9E9-F9CF-36A5A8E42DE0}"/>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3244148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8E39-5696-1A6D-53F3-59F33502045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E363578-7A9C-87B0-7345-44C1493AAE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220C35F-CB5D-FCAD-2EBC-A955905FF8B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0DDB4A2-9D9E-6FA9-89FA-ED2344AD69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83D535-4F3E-E423-3E90-A018575B368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7B6C7AA-C540-E8E5-4827-C371EDD012BF}"/>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8" name="Footer Placeholder 7">
            <a:extLst>
              <a:ext uri="{FF2B5EF4-FFF2-40B4-BE49-F238E27FC236}">
                <a16:creationId xmlns:a16="http://schemas.microsoft.com/office/drawing/2014/main" id="{6CDA9AFF-8552-D1E0-D90B-68BD995386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1B3CA6-187E-31F1-92C9-B00438F61E4B}"/>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1021598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72D7-8A3C-679F-7531-0F0D01241E0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775E424-CDCC-E9C1-8773-9FE6E2DEA82A}"/>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4" name="Footer Placeholder 3">
            <a:extLst>
              <a:ext uri="{FF2B5EF4-FFF2-40B4-BE49-F238E27FC236}">
                <a16:creationId xmlns:a16="http://schemas.microsoft.com/office/drawing/2014/main" id="{C08589D3-C3E3-1E37-3E90-4EBC801CDE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6EDB99-9F92-3E67-1C2B-32DE48061217}"/>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344618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E4022-CD57-E95A-78C6-B9D9C717D484}"/>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3" name="Footer Placeholder 2">
            <a:extLst>
              <a:ext uri="{FF2B5EF4-FFF2-40B4-BE49-F238E27FC236}">
                <a16:creationId xmlns:a16="http://schemas.microsoft.com/office/drawing/2014/main" id="{91D97F3E-F8A2-8C22-90DD-6E5B70733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C3E773-2161-50C1-859E-3C7174D92CC6}"/>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19049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9910B-4115-A5A3-0121-EAAFE9546B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137EE1-C8E0-12E2-FCC1-817AAA5CD4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63A7178-7BDA-A6FB-A86C-FFC2BD5AD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4E63EB-5B98-6CC3-FCAE-AE40060BA75C}"/>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6" name="Footer Placeholder 5">
            <a:extLst>
              <a:ext uri="{FF2B5EF4-FFF2-40B4-BE49-F238E27FC236}">
                <a16:creationId xmlns:a16="http://schemas.microsoft.com/office/drawing/2014/main" id="{AC2F6211-DA43-F3FE-20C0-89FF06A5A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440667-A91D-97E7-ADEF-2F3AE5D329C3}"/>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3498480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8B83-FD46-BF07-F7D4-747C4AE3B1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BF315F9-DACF-4F26-F318-3345A55846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2BDB32-A122-C8D4-CE77-083E049FD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BAE45F-5067-F3E1-6724-3B6B3CEA169A}"/>
              </a:ext>
            </a:extLst>
          </p:cNvPr>
          <p:cNvSpPr>
            <a:spLocks noGrp="1"/>
          </p:cNvSpPr>
          <p:nvPr>
            <p:ph type="dt" sz="half" idx="10"/>
          </p:nvPr>
        </p:nvSpPr>
        <p:spPr/>
        <p:txBody>
          <a:bodyPr/>
          <a:lstStyle/>
          <a:p>
            <a:fld id="{BE483522-1C6B-9B4D-8E73-14EF8759C0FB}" type="datetimeFigureOut">
              <a:rPr lang="en-US" smtClean="0"/>
              <a:t>3/5/23</a:t>
            </a:fld>
            <a:endParaRPr lang="en-US"/>
          </a:p>
        </p:txBody>
      </p:sp>
      <p:sp>
        <p:nvSpPr>
          <p:cNvPr id="6" name="Footer Placeholder 5">
            <a:extLst>
              <a:ext uri="{FF2B5EF4-FFF2-40B4-BE49-F238E27FC236}">
                <a16:creationId xmlns:a16="http://schemas.microsoft.com/office/drawing/2014/main" id="{98480770-0F49-8786-B206-DF34CE171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8D7EC-24E2-2460-663D-5FEC19D23245}"/>
              </a:ext>
            </a:extLst>
          </p:cNvPr>
          <p:cNvSpPr>
            <a:spLocks noGrp="1"/>
          </p:cNvSpPr>
          <p:nvPr>
            <p:ph type="sldNum" sz="quarter" idx="12"/>
          </p:nvPr>
        </p:nvSpPr>
        <p:spPr/>
        <p:txBody>
          <a:bodyPr/>
          <a:lstStyle/>
          <a:p>
            <a:fld id="{94C4E313-8ECC-1844-8E0E-9A55BC202D4D}" type="slidenum">
              <a:rPr lang="en-US" smtClean="0"/>
              <a:t>‹#›</a:t>
            </a:fld>
            <a:endParaRPr lang="en-US"/>
          </a:p>
        </p:txBody>
      </p:sp>
    </p:spTree>
    <p:extLst>
      <p:ext uri="{BB962C8B-B14F-4D97-AF65-F5344CB8AC3E}">
        <p14:creationId xmlns:p14="http://schemas.microsoft.com/office/powerpoint/2010/main" val="73897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C85A1C-975A-5CE2-36A7-1DDDF6C6DB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EFBF94-F13E-0526-8E33-033D7495D2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AF1658-11C8-5DA1-0649-FA182E9E25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483522-1C6B-9B4D-8E73-14EF8759C0FB}" type="datetimeFigureOut">
              <a:rPr lang="en-US" smtClean="0"/>
              <a:t>3/5/23</a:t>
            </a:fld>
            <a:endParaRPr lang="en-US"/>
          </a:p>
        </p:txBody>
      </p:sp>
      <p:sp>
        <p:nvSpPr>
          <p:cNvPr id="5" name="Footer Placeholder 4">
            <a:extLst>
              <a:ext uri="{FF2B5EF4-FFF2-40B4-BE49-F238E27FC236}">
                <a16:creationId xmlns:a16="http://schemas.microsoft.com/office/drawing/2014/main" id="{91532B29-AA40-5208-C740-C0B926ED9B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FA6F10-E9C5-48DA-F323-FD0C6203A7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C4E313-8ECC-1844-8E0E-9A55BC202D4D}" type="slidenum">
              <a:rPr lang="en-US" smtClean="0"/>
              <a:t>‹#›</a:t>
            </a:fld>
            <a:endParaRPr lang="en-US"/>
          </a:p>
        </p:txBody>
      </p:sp>
    </p:spTree>
    <p:extLst>
      <p:ext uri="{BB962C8B-B14F-4D97-AF65-F5344CB8AC3E}">
        <p14:creationId xmlns:p14="http://schemas.microsoft.com/office/powerpoint/2010/main" val="582813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dlib.net/" TargetMode="External"/><Relationship Id="rId7" Type="http://schemas.openxmlformats.org/officeDocument/2006/relationships/hyperlink" Target="https://dev.mysql.com/doc/connector-python/en/" TargetMode="External"/><Relationship Id="rId2" Type="http://schemas.openxmlformats.org/officeDocument/2006/relationships/hyperlink" Target="https://pypi.org/project/face-recognition/" TargetMode="External"/><Relationship Id="rId1" Type="http://schemas.openxmlformats.org/officeDocument/2006/relationships/slideLayout" Target="../slideLayouts/slideLayout7.xml"/><Relationship Id="rId6" Type="http://schemas.openxmlformats.org/officeDocument/2006/relationships/hyperlink" Target="https://pypi.org/project/mysql-connector-python/" TargetMode="External"/><Relationship Id="rId5" Type="http://schemas.openxmlformats.org/officeDocument/2006/relationships/hyperlink" Target="https://docs.opencv.org/4.x/" TargetMode="External"/><Relationship Id="rId4" Type="http://schemas.openxmlformats.org/officeDocument/2006/relationships/hyperlink" Target="http://vis-www.cs.umass.edu/lf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rma University - Wikipedia">
            <a:extLst>
              <a:ext uri="{FF2B5EF4-FFF2-40B4-BE49-F238E27FC236}">
                <a16:creationId xmlns:a16="http://schemas.microsoft.com/office/drawing/2014/main" id="{EB13F720-A122-01D0-B28E-D6F8B45218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65" t="3862" r="10482"/>
          <a:stretch/>
        </p:blipFill>
        <p:spPr bwMode="auto">
          <a:xfrm>
            <a:off x="550819" y="725215"/>
            <a:ext cx="951086" cy="1135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nu">
            <a:extLst>
              <a:ext uri="{FF2B5EF4-FFF2-40B4-BE49-F238E27FC236}">
                <a16:creationId xmlns:a16="http://schemas.microsoft.com/office/drawing/2014/main" id="{5B42139A-A911-8304-D05D-7AA9CE95F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2" y="-31529"/>
            <a:ext cx="1989660" cy="7567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021703-4FFD-BE52-FC57-608A1BA1F048}"/>
              </a:ext>
            </a:extLst>
          </p:cNvPr>
          <p:cNvPicPr>
            <a:picLocks noChangeAspect="1"/>
          </p:cNvPicPr>
          <p:nvPr/>
        </p:nvPicPr>
        <p:blipFill rotWithShape="1">
          <a:blip r:embed="rId4"/>
          <a:srcRect l="4658" r="4469" b="15312"/>
          <a:stretch/>
        </p:blipFill>
        <p:spPr>
          <a:xfrm>
            <a:off x="6009728" y="1358611"/>
            <a:ext cx="1923393" cy="588581"/>
          </a:xfrm>
          <a:prstGeom prst="rect">
            <a:avLst/>
          </a:prstGeom>
        </p:spPr>
      </p:pic>
      <p:sp>
        <p:nvSpPr>
          <p:cNvPr id="5" name="TextBox 4">
            <a:extLst>
              <a:ext uri="{FF2B5EF4-FFF2-40B4-BE49-F238E27FC236}">
                <a16:creationId xmlns:a16="http://schemas.microsoft.com/office/drawing/2014/main" id="{E1CADD25-A409-879D-C8C1-B27AA38A2724}"/>
              </a:ext>
            </a:extLst>
          </p:cNvPr>
          <p:cNvSpPr txBox="1"/>
          <p:nvPr/>
        </p:nvSpPr>
        <p:spPr>
          <a:xfrm>
            <a:off x="118819" y="5023944"/>
            <a:ext cx="3657601" cy="1631216"/>
          </a:xfrm>
          <a:prstGeom prst="rect">
            <a:avLst/>
          </a:prstGeom>
          <a:noFill/>
        </p:spPr>
        <p:txBody>
          <a:bodyPr wrap="square" rtlCol="0">
            <a:spAutoFit/>
          </a:bodyPr>
          <a:lstStyle/>
          <a:p>
            <a:r>
              <a:rPr lang="en-US" sz="2500" b="1" u="sng" dirty="0">
                <a:latin typeface="Times New Roman" panose="02020603050405020304" pitchFamily="18" charset="0"/>
                <a:cs typeface="Times New Roman" panose="02020603050405020304" pitchFamily="18" charset="0"/>
              </a:rPr>
              <a:t>Track Name</a:t>
            </a:r>
            <a:r>
              <a:rPr lang="en-US" sz="2500" b="1" dirty="0">
                <a:latin typeface="Times New Roman" panose="02020603050405020304" pitchFamily="18" charset="0"/>
                <a:cs typeface="Times New Roman" panose="02020603050405020304" pitchFamily="18" charset="0"/>
              </a:rPr>
              <a:t>:- Manufacturing</a:t>
            </a:r>
          </a:p>
          <a:p>
            <a:r>
              <a:rPr lang="en-US" sz="2500" b="1" u="sng" dirty="0">
                <a:latin typeface="Times New Roman" panose="02020603050405020304" pitchFamily="18" charset="0"/>
                <a:cs typeface="Times New Roman" panose="02020603050405020304" pitchFamily="18" charset="0"/>
              </a:rPr>
              <a:t>Team Name</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Dronacharyans</a:t>
            </a:r>
            <a:endParaRPr lang="en-US" sz="25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4FCAA7B-8DF4-AB15-9285-500E994AF640}"/>
              </a:ext>
            </a:extLst>
          </p:cNvPr>
          <p:cNvSpPr txBox="1"/>
          <p:nvPr/>
        </p:nvSpPr>
        <p:spPr>
          <a:xfrm>
            <a:off x="8636925" y="5023944"/>
            <a:ext cx="6096000" cy="1631216"/>
          </a:xfrm>
          <a:prstGeom prst="rect">
            <a:avLst/>
          </a:prstGeom>
          <a:noFill/>
        </p:spPr>
        <p:txBody>
          <a:bodyPr wrap="square">
            <a:spAutoFit/>
          </a:bodyPr>
          <a:lstStyle/>
          <a:p>
            <a:r>
              <a:rPr lang="en-US" sz="2500" b="1" u="sng" dirty="0">
                <a:latin typeface="Times New Roman" panose="02020603050405020304" pitchFamily="18" charset="0"/>
                <a:cs typeface="Times New Roman" panose="02020603050405020304" pitchFamily="18" charset="0"/>
              </a:rPr>
              <a:t>Team Members Name</a:t>
            </a:r>
            <a:r>
              <a:rPr lang="en-US" sz="2500" b="1" dirty="0">
                <a:latin typeface="Times New Roman" panose="02020603050405020304" pitchFamily="18" charset="0"/>
                <a:cs typeface="Times New Roman" panose="02020603050405020304" pitchFamily="18" charset="0"/>
              </a:rPr>
              <a:t>:-</a:t>
            </a:r>
          </a:p>
          <a:p>
            <a:r>
              <a:rPr lang="en-US" sz="2500" b="1" dirty="0">
                <a:latin typeface="Times New Roman" panose="02020603050405020304" pitchFamily="18" charset="0"/>
                <a:cs typeface="Times New Roman" panose="02020603050405020304" pitchFamily="18" charset="0"/>
              </a:rPr>
              <a:t>Gaurav </a:t>
            </a:r>
            <a:r>
              <a:rPr lang="en-US" sz="2500" b="1" dirty="0" err="1">
                <a:latin typeface="Times New Roman" panose="02020603050405020304" pitchFamily="18" charset="0"/>
                <a:cs typeface="Times New Roman" panose="02020603050405020304" pitchFamily="18" charset="0"/>
              </a:rPr>
              <a:t>Haritas</a:t>
            </a:r>
            <a:endParaRPr lang="en-US" sz="2500" b="1"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Rishabh Kashyap </a:t>
            </a:r>
          </a:p>
          <a:p>
            <a:r>
              <a:rPr lang="en-US" sz="2500" b="1" dirty="0">
                <a:latin typeface="Times New Roman" panose="02020603050405020304" pitchFamily="18" charset="0"/>
                <a:cs typeface="Times New Roman" panose="02020603050405020304" pitchFamily="18" charset="0"/>
              </a:rPr>
              <a:t>Prateek </a:t>
            </a:r>
            <a:r>
              <a:rPr lang="en-US" sz="2500" b="1" dirty="0" err="1">
                <a:latin typeface="Times New Roman" panose="02020603050405020304" pitchFamily="18" charset="0"/>
                <a:cs typeface="Times New Roman" panose="02020603050405020304" pitchFamily="18" charset="0"/>
              </a:rPr>
              <a:t>Tanwar</a:t>
            </a:r>
            <a:endParaRPr lang="en-US" sz="25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A062CA3-B52D-E68E-29A3-40BA35BCB070}"/>
              </a:ext>
            </a:extLst>
          </p:cNvPr>
          <p:cNvSpPr txBox="1"/>
          <p:nvPr/>
        </p:nvSpPr>
        <p:spPr>
          <a:xfrm>
            <a:off x="2932386" y="1947192"/>
            <a:ext cx="6327227" cy="1508105"/>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Title</a:t>
            </a:r>
            <a:r>
              <a:rPr lang="en-US" sz="3200" b="1" dirty="0">
                <a:latin typeface="Times New Roman" panose="02020603050405020304" pitchFamily="18" charset="0"/>
                <a:cs typeface="Times New Roman" panose="02020603050405020304" pitchFamily="18" charset="0"/>
              </a:rPr>
              <a:t>:- </a:t>
            </a:r>
            <a:r>
              <a:rPr lang="en-IN" sz="2800" b="1" dirty="0">
                <a:effectLst/>
                <a:latin typeface="TimesNewRomanPS"/>
              </a:rPr>
              <a:t>Human Face Recognition by  using Computer Vison (Deep Learning) </a:t>
            </a:r>
            <a:endParaRPr lang="en-IN" sz="3200" dirty="0"/>
          </a:p>
          <a:p>
            <a:endParaRPr lang="en-US" sz="32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6F8B9FE-FFF7-1BA9-B63A-844ABFF52B39}"/>
              </a:ext>
            </a:extLst>
          </p:cNvPr>
          <p:cNvPicPr>
            <a:picLocks noChangeAspect="1"/>
          </p:cNvPicPr>
          <p:nvPr/>
        </p:nvPicPr>
        <p:blipFill>
          <a:blip r:embed="rId5"/>
          <a:stretch>
            <a:fillRect/>
          </a:stretch>
        </p:blipFill>
        <p:spPr>
          <a:xfrm>
            <a:off x="3682463" y="1479314"/>
            <a:ext cx="2070100" cy="495300"/>
          </a:xfrm>
          <a:prstGeom prst="rect">
            <a:avLst/>
          </a:prstGeom>
        </p:spPr>
      </p:pic>
      <p:pic>
        <p:nvPicPr>
          <p:cNvPr id="1032" name="Picture 8" descr="Binghamton University Logo">
            <a:extLst>
              <a:ext uri="{FF2B5EF4-FFF2-40B4-BE49-F238E27FC236}">
                <a16:creationId xmlns:a16="http://schemas.microsoft.com/office/drawing/2014/main" id="{39C66A41-FFA4-40DE-0F37-8A0F4596F0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6666" y="102020"/>
            <a:ext cx="2314564" cy="7626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A2885C5-6C18-B8FA-C07D-2CBF0CD98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2537" y="4926206"/>
            <a:ext cx="2388137" cy="180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8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F38053-70EE-CF6B-9E99-BA4303CE0F5D}"/>
              </a:ext>
            </a:extLst>
          </p:cNvPr>
          <p:cNvSpPr txBox="1"/>
          <p:nvPr/>
        </p:nvSpPr>
        <p:spPr>
          <a:xfrm>
            <a:off x="546538" y="1590737"/>
            <a:ext cx="10765448" cy="954107"/>
          </a:xfrm>
          <a:prstGeom prst="rect">
            <a:avLst/>
          </a:prstGeom>
          <a:noFill/>
        </p:spPr>
        <p:txBody>
          <a:bodyPr wrap="none" rtlCol="0">
            <a:spAutoFit/>
          </a:bodyPr>
          <a:lstStyle/>
          <a:p>
            <a:r>
              <a:rPr lang="en-IN" sz="2800" b="1" dirty="0">
                <a:effectLst/>
                <a:latin typeface="TimesNewRomanPS"/>
              </a:rPr>
              <a:t>Human Face Recognition by using Computer Vison (Deep Learning) </a:t>
            </a:r>
            <a:endParaRPr lang="en-IN" sz="2800" dirty="0"/>
          </a:p>
          <a:p>
            <a:endParaRPr lang="en-US" sz="2800" dirty="0"/>
          </a:p>
        </p:txBody>
      </p:sp>
      <p:sp>
        <p:nvSpPr>
          <p:cNvPr id="3" name="Rectangle 2">
            <a:extLst>
              <a:ext uri="{FF2B5EF4-FFF2-40B4-BE49-F238E27FC236}">
                <a16:creationId xmlns:a16="http://schemas.microsoft.com/office/drawing/2014/main" id="{98BB66F5-DD28-5A21-3EEA-DB9B06D58649}"/>
              </a:ext>
            </a:extLst>
          </p:cNvPr>
          <p:cNvSpPr/>
          <p:nvPr/>
        </p:nvSpPr>
        <p:spPr>
          <a:xfrm>
            <a:off x="3213448" y="108521"/>
            <a:ext cx="5765104" cy="923330"/>
          </a:xfrm>
          <a:prstGeom prst="rect">
            <a:avLst/>
          </a:prstGeom>
          <a:noFill/>
        </p:spPr>
        <p:txBody>
          <a:bodyPr wrap="none" lIns="91440" tIns="45720" rIns="91440" bIns="45720">
            <a:spAutoFit/>
          </a:bodyPr>
          <a:lstStyle/>
          <a:p>
            <a:pPr algn="ctr"/>
            <a:r>
              <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Statement</a:t>
            </a:r>
          </a:p>
        </p:txBody>
      </p:sp>
      <p:sp>
        <p:nvSpPr>
          <p:cNvPr id="4" name="TextBox 3">
            <a:extLst>
              <a:ext uri="{FF2B5EF4-FFF2-40B4-BE49-F238E27FC236}">
                <a16:creationId xmlns:a16="http://schemas.microsoft.com/office/drawing/2014/main" id="{C7C7E367-5819-25DD-B96B-7F009689D37A}"/>
              </a:ext>
            </a:extLst>
          </p:cNvPr>
          <p:cNvSpPr txBox="1"/>
          <p:nvPr/>
        </p:nvSpPr>
        <p:spPr>
          <a:xfrm>
            <a:off x="546538" y="2345404"/>
            <a:ext cx="10932186" cy="1754326"/>
          </a:xfrm>
          <a:prstGeom prst="rect">
            <a:avLst/>
          </a:prstGeom>
          <a:noFill/>
        </p:spPr>
        <p:txBody>
          <a:bodyPr wrap="square" rtlCol="0">
            <a:spAutoFit/>
          </a:bodyPr>
          <a:lstStyle/>
          <a:p>
            <a:r>
              <a:rPr lang="en-IN" sz="1800" b="1" dirty="0">
                <a:effectLst/>
                <a:latin typeface="Times New Roman" panose="02020603050405020304" pitchFamily="18" charset="0"/>
                <a:cs typeface="Times New Roman" panose="02020603050405020304" pitchFamily="18" charset="0"/>
              </a:rPr>
              <a:t>In this project, team task is to identify the human face real time from a CCTV (For this project we will provide you Video Clip) camera with the help of computer Vision. If CCTV camera frame (image from the Video) contains multiple faces, then developed model must have capability to recognize all the faces in frame. </a:t>
            </a:r>
            <a:endParaRPr lang="en-IN" b="1" dirty="0">
              <a:latin typeface="Times New Roman" panose="02020603050405020304" pitchFamily="18" charset="0"/>
              <a:cs typeface="Times New Roman" panose="02020603050405020304" pitchFamily="18" charset="0"/>
            </a:endParaRPr>
          </a:p>
          <a:p>
            <a:r>
              <a:rPr lang="en-IN" sz="1800" b="1" dirty="0">
                <a:effectLst/>
                <a:latin typeface="Times New Roman" panose="02020603050405020304" pitchFamily="18" charset="0"/>
                <a:cs typeface="Times New Roman" panose="02020603050405020304" pitchFamily="18" charset="0"/>
              </a:rPr>
              <a:t>After recognition of faces developed, Software will return the face identity (For Example Employee Code) and Date and time of recognition in a csv file (You can also insert the record into MySQL database). </a:t>
            </a:r>
            <a:endParaRPr lang="en-IN"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pic>
        <p:nvPicPr>
          <p:cNvPr id="4098" name="Picture 2" descr="Computer vision Vectors &amp; Illustrations for Free Download | Freepik">
            <a:extLst>
              <a:ext uri="{FF2B5EF4-FFF2-40B4-BE49-F238E27FC236}">
                <a16:creationId xmlns:a16="http://schemas.microsoft.com/office/drawing/2014/main" id="{F16F7FB4-BA78-020A-CCA9-7082EB9E5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6208" y="3823271"/>
            <a:ext cx="2887984" cy="28879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i Illustration Images - Free Download on Freepik">
            <a:extLst>
              <a:ext uri="{FF2B5EF4-FFF2-40B4-BE49-F238E27FC236}">
                <a16:creationId xmlns:a16="http://schemas.microsoft.com/office/drawing/2014/main" id="{A9F6AD47-5BE8-E403-8EC9-316A01C68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08" y="3823271"/>
            <a:ext cx="2781434" cy="278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85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F8CFC4-0BF3-4C3A-548C-949644652340}"/>
              </a:ext>
            </a:extLst>
          </p:cNvPr>
          <p:cNvSpPr/>
          <p:nvPr/>
        </p:nvSpPr>
        <p:spPr>
          <a:xfrm>
            <a:off x="4293415" y="287197"/>
            <a:ext cx="3773341" cy="923330"/>
          </a:xfrm>
          <a:prstGeom prst="rect">
            <a:avLst/>
          </a:prstGeom>
          <a:noFill/>
        </p:spPr>
        <p:txBody>
          <a:bodyPr wrap="none" lIns="91440" tIns="45720" rIns="91440" bIns="45720">
            <a:spAutoFit/>
          </a:bodyPr>
          <a:lstStyle/>
          <a:p>
            <a:pPr algn="ctr"/>
            <a:r>
              <a:rPr lang="en-GB" sz="5400" b="1" u="sng" dirty="0">
                <a:ln w="9525">
                  <a:solidFill>
                    <a:schemeClr val="bg1"/>
                  </a:solidFill>
                  <a:prstDash val="solid"/>
                </a:ln>
                <a:effectLst>
                  <a:outerShdw blurRad="12700" dist="38100" dir="2700000" algn="tl" rotWithShape="0">
                    <a:schemeClr val="bg1">
                      <a:lumMod val="50000"/>
                    </a:schemeClr>
                  </a:outerShdw>
                </a:effectLst>
              </a:rPr>
              <a:t>Introduction</a:t>
            </a:r>
            <a:endPar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37B9DF4B-08B8-2203-301E-61FCB60BA4F1}"/>
              </a:ext>
            </a:extLst>
          </p:cNvPr>
          <p:cNvSpPr txBox="1"/>
          <p:nvPr/>
        </p:nvSpPr>
        <p:spPr>
          <a:xfrm>
            <a:off x="1150883" y="1513488"/>
            <a:ext cx="9890234"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This project aims to implement a human face recognition system using Computer Vision and Deep Learning techniques. The system will be able to detect and recognize faces from images and videos in real-time, using convolutional neural networks (CNNs) and other deep learning architectures. The system is developed using Python programming language and various libraries and frameworks such as OpenCV, </a:t>
            </a:r>
            <a:r>
              <a:rPr lang="en-US" b="1" dirty="0" err="1">
                <a:latin typeface="Times New Roman" panose="02020603050405020304" pitchFamily="18" charset="0"/>
                <a:cs typeface="Times New Roman" panose="02020603050405020304" pitchFamily="18" charset="0"/>
              </a:rPr>
              <a:t>dlib</a:t>
            </a:r>
            <a:r>
              <a:rPr lang="en-US" b="1" dirty="0">
                <a:latin typeface="Times New Roman" panose="02020603050405020304" pitchFamily="18" charset="0"/>
                <a:cs typeface="Times New Roman" panose="02020603050405020304" pitchFamily="18" charset="0"/>
              </a:rPr>
              <a:t>, OS, Datetime, </a:t>
            </a:r>
            <a:r>
              <a:rPr lang="en-US" b="1" dirty="0" err="1">
                <a:latin typeface="Times New Roman" panose="02020603050405020304" pitchFamily="18" charset="0"/>
                <a:cs typeface="Times New Roman" panose="02020603050405020304" pitchFamily="18" charset="0"/>
              </a:rPr>
              <a:t>Face_recognition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mysql.connector</a:t>
            </a: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5E86778-6BB8-FD5C-86F4-2C21A377E274}"/>
              </a:ext>
            </a:extLst>
          </p:cNvPr>
          <p:cNvSpPr txBox="1"/>
          <p:nvPr/>
        </p:nvSpPr>
        <p:spPr>
          <a:xfrm>
            <a:off x="1150883" y="3042862"/>
            <a:ext cx="9890234"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The primary objective of this project is to build an accurate and robust face recognition system that can detect specified persons from provided images in a </a:t>
            </a:r>
            <a:r>
              <a:rPr lang="en-US" b="1" dirty="0" err="1">
                <a:latin typeface="Times New Roman" panose="02020603050405020304" pitchFamily="18" charset="0"/>
                <a:cs typeface="Times New Roman" panose="02020603050405020304" pitchFamily="18" charset="0"/>
              </a:rPr>
              <a:t>cctv</a:t>
            </a:r>
            <a:r>
              <a:rPr lang="en-US" b="1" dirty="0">
                <a:latin typeface="Times New Roman" panose="02020603050405020304" pitchFamily="18" charset="0"/>
                <a:cs typeface="Times New Roman" panose="02020603050405020304" pitchFamily="18" charset="0"/>
              </a:rPr>
              <a:t> video and their data is getting store in </a:t>
            </a:r>
            <a:r>
              <a:rPr lang="en-US" b="1" dirty="0" err="1">
                <a:latin typeface="Times New Roman" panose="02020603050405020304" pitchFamily="18" charset="0"/>
                <a:cs typeface="Times New Roman" panose="02020603050405020304" pitchFamily="18" charset="0"/>
              </a:rPr>
              <a:t>mysql</a:t>
            </a:r>
            <a:r>
              <a:rPr lang="en-US" b="1" dirty="0">
                <a:latin typeface="Times New Roman" panose="02020603050405020304" pitchFamily="18" charset="0"/>
                <a:cs typeface="Times New Roman" panose="02020603050405020304" pitchFamily="18" charset="0"/>
              </a:rPr>
              <a:t> database with date and time.</a:t>
            </a:r>
          </a:p>
        </p:txBody>
      </p:sp>
      <p:pic>
        <p:nvPicPr>
          <p:cNvPr id="2050" name="Picture 2">
            <a:extLst>
              <a:ext uri="{FF2B5EF4-FFF2-40B4-BE49-F238E27FC236}">
                <a16:creationId xmlns:a16="http://schemas.microsoft.com/office/drawing/2014/main" id="{32CA44D5-3180-207E-03E2-75C91C212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492" y="4285155"/>
            <a:ext cx="3704635" cy="25938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i Illustration Images - Free Download on Freepik">
            <a:extLst>
              <a:ext uri="{FF2B5EF4-FFF2-40B4-BE49-F238E27FC236}">
                <a16:creationId xmlns:a16="http://schemas.microsoft.com/office/drawing/2014/main" id="{CE4FA70D-2C7D-EAD6-4C31-1796F2F4A7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78" b="8666"/>
          <a:stretch/>
        </p:blipFill>
        <p:spPr bwMode="auto">
          <a:xfrm>
            <a:off x="165539" y="4285155"/>
            <a:ext cx="2627635" cy="222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21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76401-516C-F94D-1995-2A289458716A}"/>
              </a:ext>
            </a:extLst>
          </p:cNvPr>
          <p:cNvSpPr/>
          <p:nvPr/>
        </p:nvSpPr>
        <p:spPr>
          <a:xfrm>
            <a:off x="2555255" y="119031"/>
            <a:ext cx="7081490" cy="923330"/>
          </a:xfrm>
          <a:prstGeom prst="rect">
            <a:avLst/>
          </a:prstGeom>
          <a:noFill/>
        </p:spPr>
        <p:txBody>
          <a:bodyPr wrap="none" lIns="91440" tIns="45720" rIns="91440" bIns="45720">
            <a:spAutoFit/>
          </a:bodyPr>
          <a:lstStyle/>
          <a:p>
            <a:pPr algn="ctr"/>
            <a:r>
              <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Our Proposed Approach</a:t>
            </a:r>
          </a:p>
        </p:txBody>
      </p:sp>
      <p:sp>
        <p:nvSpPr>
          <p:cNvPr id="3" name="TextBox 2">
            <a:extLst>
              <a:ext uri="{FF2B5EF4-FFF2-40B4-BE49-F238E27FC236}">
                <a16:creationId xmlns:a16="http://schemas.microsoft.com/office/drawing/2014/main" id="{C5DEA29E-D409-CBF6-D3F6-95CBE2F12133}"/>
              </a:ext>
            </a:extLst>
          </p:cNvPr>
          <p:cNvSpPr txBox="1"/>
          <p:nvPr/>
        </p:nvSpPr>
        <p:spPr>
          <a:xfrm>
            <a:off x="935421" y="1674674"/>
            <a:ext cx="10321158" cy="175432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We are using face recognition library in python based on Deep Learning. It is one of the popular face recognition library in Python based on Deep Learning is called "</a:t>
            </a:r>
            <a:r>
              <a:rPr lang="en-US" b="1" dirty="0" err="1">
                <a:latin typeface="Times New Roman" panose="02020603050405020304" pitchFamily="18" charset="0"/>
                <a:cs typeface="Times New Roman" panose="02020603050405020304" pitchFamily="18" charset="0"/>
              </a:rPr>
              <a:t>face_recognition</a:t>
            </a:r>
            <a:r>
              <a:rPr lang="en-US" b="1" dirty="0">
                <a:latin typeface="Times New Roman" panose="02020603050405020304" pitchFamily="18" charset="0"/>
                <a:cs typeface="Times New Roman" panose="02020603050405020304" pitchFamily="18" charset="0"/>
              </a:rPr>
              <a:t>". This library allows you to easily recognize faces in images or videos using deep learning techniques. The "</a:t>
            </a:r>
            <a:r>
              <a:rPr lang="en-US" b="1" dirty="0" err="1">
                <a:latin typeface="Times New Roman" panose="02020603050405020304" pitchFamily="18" charset="0"/>
                <a:cs typeface="Times New Roman" panose="02020603050405020304" pitchFamily="18" charset="0"/>
              </a:rPr>
              <a:t>face_recognition</a:t>
            </a:r>
            <a:r>
              <a:rPr lang="en-US" b="1" dirty="0">
                <a:latin typeface="Times New Roman" panose="02020603050405020304" pitchFamily="18" charset="0"/>
                <a:cs typeface="Times New Roman" panose="02020603050405020304" pitchFamily="18" charset="0"/>
              </a:rPr>
              <a:t>" library is built on top of the deep learning framework called "</a:t>
            </a:r>
            <a:r>
              <a:rPr lang="en-US" b="1" dirty="0" err="1">
                <a:latin typeface="Times New Roman" panose="02020603050405020304" pitchFamily="18" charset="0"/>
                <a:cs typeface="Times New Roman" panose="02020603050405020304" pitchFamily="18" charset="0"/>
              </a:rPr>
              <a:t>dlib</a:t>
            </a:r>
            <a:r>
              <a:rPr lang="en-US" b="1" dirty="0">
                <a:latin typeface="Times New Roman" panose="02020603050405020304" pitchFamily="18" charset="0"/>
                <a:cs typeface="Times New Roman" panose="02020603050405020304" pitchFamily="18" charset="0"/>
              </a:rPr>
              <a:t>", which is written in C++ but has a Python API. The library uses a pre-trained deep neural network model to identify and locate faces in images, and then compares these faces to a database of known faces to perform recognition.</a:t>
            </a:r>
          </a:p>
        </p:txBody>
      </p:sp>
      <p:pic>
        <p:nvPicPr>
          <p:cNvPr id="5122" name="Picture 2" descr="Ai Illustration Images - Free Download on Freepik">
            <a:extLst>
              <a:ext uri="{FF2B5EF4-FFF2-40B4-BE49-F238E27FC236}">
                <a16:creationId xmlns:a16="http://schemas.microsoft.com/office/drawing/2014/main" id="{84CCD6B0-F066-7413-7E29-598F0E28AD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68" y="3637842"/>
            <a:ext cx="4398853" cy="293166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i Illustration Images - Free Download on Freepik">
            <a:extLst>
              <a:ext uri="{FF2B5EF4-FFF2-40B4-BE49-F238E27FC236}">
                <a16:creationId xmlns:a16="http://schemas.microsoft.com/office/drawing/2014/main" id="{0CA2AFB4-7839-F401-7865-93A996D33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639" y="3677933"/>
            <a:ext cx="3752193" cy="294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92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19EC4-FB35-DC8E-B1AA-D3B7E1EFA5D3}"/>
              </a:ext>
            </a:extLst>
          </p:cNvPr>
          <p:cNvSpPr/>
          <p:nvPr/>
        </p:nvSpPr>
        <p:spPr>
          <a:xfrm>
            <a:off x="1871217" y="226764"/>
            <a:ext cx="7335984" cy="923330"/>
          </a:xfrm>
          <a:prstGeom prst="rect">
            <a:avLst/>
          </a:prstGeom>
          <a:noFill/>
        </p:spPr>
        <p:txBody>
          <a:bodyPr wrap="none" lIns="91440" tIns="45720" rIns="91440" bIns="45720">
            <a:spAutoFit/>
          </a:bodyPr>
          <a:lstStyle/>
          <a:p>
            <a:pPr algn="ctr"/>
            <a:r>
              <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Why choose our solution</a:t>
            </a:r>
          </a:p>
        </p:txBody>
      </p:sp>
      <p:sp>
        <p:nvSpPr>
          <p:cNvPr id="3" name="TextBox 2">
            <a:extLst>
              <a:ext uri="{FF2B5EF4-FFF2-40B4-BE49-F238E27FC236}">
                <a16:creationId xmlns:a16="http://schemas.microsoft.com/office/drawing/2014/main" id="{B2C09BA2-8BDF-2448-235C-9D4E5370983B}"/>
              </a:ext>
            </a:extLst>
          </p:cNvPr>
          <p:cNvSpPr txBox="1"/>
          <p:nvPr/>
        </p:nvSpPr>
        <p:spPr>
          <a:xfrm>
            <a:off x="1670888" y="1303281"/>
            <a:ext cx="8649895" cy="2031325"/>
          </a:xfrm>
          <a:prstGeom prst="rect">
            <a:avLst/>
          </a:prstGeom>
          <a:noFill/>
        </p:spPr>
        <p:txBody>
          <a:bodyPr wrap="square" rtlCol="0">
            <a:spAutoFit/>
          </a:bodyPr>
          <a:lstStyle/>
          <a:p>
            <a:pPr rtl="0">
              <a:spcBef>
                <a:spcPts val="0"/>
              </a:spcBef>
              <a:spcAft>
                <a:spcPts val="0"/>
              </a:spcAft>
            </a:pPr>
            <a:r>
              <a:rPr lang="en-US" b="1" dirty="0">
                <a:latin typeface="Times New Roman" panose="02020603050405020304" pitchFamily="18" charset="0"/>
                <a:cs typeface="Times New Roman" panose="02020603050405020304" pitchFamily="18" charset="0"/>
              </a:rPr>
              <a:t>We have </a:t>
            </a:r>
            <a:r>
              <a:rPr lang="en-IN" b="1" dirty="0">
                <a:solidFill>
                  <a:srgbClr val="000000"/>
                </a:solidFill>
                <a:latin typeface="Times New Roman" panose="02020603050405020304" pitchFamily="18" charset="0"/>
                <a:cs typeface="Times New Roman" panose="02020603050405020304" pitchFamily="18" charset="0"/>
              </a:rPr>
              <a:t>b</a:t>
            </a:r>
            <a:r>
              <a:rPr lang="en-IN" sz="1800" b="1" i="0" u="none" strike="noStrike" dirty="0">
                <a:solidFill>
                  <a:srgbClr val="000000"/>
                </a:solidFill>
                <a:effectLst/>
                <a:latin typeface="Times New Roman" panose="02020603050405020304" pitchFamily="18" charset="0"/>
                <a:cs typeface="Times New Roman" panose="02020603050405020304" pitchFamily="18" charset="0"/>
              </a:rPr>
              <a:t>uilt our model using </a:t>
            </a:r>
            <a:r>
              <a:rPr lang="en-IN" sz="1800" b="1" i="0" u="none" strike="noStrike" dirty="0" err="1">
                <a:solidFill>
                  <a:srgbClr val="000000"/>
                </a:solidFill>
                <a:effectLst/>
                <a:latin typeface="Times New Roman" panose="02020603050405020304" pitchFamily="18" charset="0"/>
                <a:cs typeface="Times New Roman" panose="02020603050405020304" pitchFamily="18" charset="0"/>
              </a:rPr>
              <a:t>dlib’s</a:t>
            </a:r>
            <a:r>
              <a:rPr lang="en-IN" sz="1800" b="1" i="0" u="none" strike="noStrike" dirty="0">
                <a:solidFill>
                  <a:srgbClr val="000000"/>
                </a:solidFill>
                <a:effectLst/>
                <a:latin typeface="Times New Roman" panose="02020603050405020304" pitchFamily="18" charset="0"/>
                <a:cs typeface="Times New Roman" panose="02020603050405020304" pitchFamily="18" charset="0"/>
              </a:rPr>
              <a:t> state-of-the-art face recognition which is</a:t>
            </a:r>
            <a:endParaRPr lang="en-IN" b="1"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built with deep learning. The model has an accuracy of 99.38% on the</a:t>
            </a:r>
            <a:endParaRPr lang="en-IN" b="1"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IN" sz="1800" b="1" i="0" u="none" strike="noStrike" dirty="0" err="1">
                <a:solidFill>
                  <a:srgbClr val="000000"/>
                </a:solidFill>
                <a:effectLst/>
                <a:latin typeface="Times New Roman" panose="02020603050405020304" pitchFamily="18" charset="0"/>
                <a:cs typeface="Times New Roman" panose="02020603050405020304" pitchFamily="18" charset="0"/>
              </a:rPr>
              <a:t>Labeled</a:t>
            </a:r>
            <a:r>
              <a:rPr lang="en-IN" sz="1800" b="1" i="0" u="none" strike="noStrike" dirty="0">
                <a:solidFill>
                  <a:srgbClr val="000000"/>
                </a:solidFill>
                <a:effectLst/>
                <a:latin typeface="Times New Roman" panose="02020603050405020304" pitchFamily="18" charset="0"/>
                <a:cs typeface="Times New Roman" panose="02020603050405020304" pitchFamily="18" charset="0"/>
              </a:rPr>
              <a:t> Faces in the Wild benchmark. In other </a:t>
            </a:r>
            <a:r>
              <a:rPr lang="en-IN" sz="1800" b="1" i="0" u="none" strike="noStrike" dirty="0" err="1">
                <a:solidFill>
                  <a:srgbClr val="000000"/>
                </a:solidFill>
                <a:effectLst/>
                <a:latin typeface="Times New Roman" panose="02020603050405020304" pitchFamily="18" charset="0"/>
                <a:cs typeface="Times New Roman" panose="02020603050405020304" pitchFamily="18" charset="0"/>
              </a:rPr>
              <a:t>haarcascade_frontalface_default</a:t>
            </a:r>
            <a:r>
              <a:rPr lang="en-IN" sz="1800" b="1" i="0" u="none" strike="noStrike" dirty="0">
                <a:solidFill>
                  <a:srgbClr val="000000"/>
                </a:solidFill>
                <a:effectLst/>
                <a:latin typeface="Times New Roman" panose="02020603050405020304" pitchFamily="18" charset="0"/>
                <a:cs typeface="Times New Roman" panose="02020603050405020304" pitchFamily="18" charset="0"/>
              </a:rPr>
              <a:t> model from OpenCV it was recognising the shirt of the person as another person and in our model it is detecting accurately as shown below :-</a:t>
            </a:r>
            <a:endParaRPr lang="en-IN" b="1" dirty="0">
              <a:effectLst/>
              <a:latin typeface="Times New Roman" panose="02020603050405020304" pitchFamily="18" charset="0"/>
              <a:cs typeface="Times New Roman" panose="02020603050405020304" pitchFamily="18" charset="0"/>
            </a:endParaRPr>
          </a:p>
          <a:p>
            <a:br>
              <a:rPr lang="en-IN"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3A58A18-AD19-D4F8-FBB5-B3BB541704D8}"/>
              </a:ext>
            </a:extLst>
          </p:cNvPr>
          <p:cNvPicPr>
            <a:picLocks noChangeAspect="1"/>
          </p:cNvPicPr>
          <p:nvPr/>
        </p:nvPicPr>
        <p:blipFill rotWithShape="1">
          <a:blip r:embed="rId2"/>
          <a:srcRect l="21603" t="34073" r="41481"/>
          <a:stretch/>
        </p:blipFill>
        <p:spPr>
          <a:xfrm>
            <a:off x="1871217" y="2902229"/>
            <a:ext cx="3252636" cy="3267342"/>
          </a:xfrm>
          <a:prstGeom prst="rect">
            <a:avLst/>
          </a:prstGeom>
        </p:spPr>
      </p:pic>
      <p:pic>
        <p:nvPicPr>
          <p:cNvPr id="8" name="Picture 7">
            <a:extLst>
              <a:ext uri="{FF2B5EF4-FFF2-40B4-BE49-F238E27FC236}">
                <a16:creationId xmlns:a16="http://schemas.microsoft.com/office/drawing/2014/main" id="{10B36384-47E4-3447-F266-1A388822F92C}"/>
              </a:ext>
            </a:extLst>
          </p:cNvPr>
          <p:cNvPicPr>
            <a:picLocks noChangeAspect="1"/>
          </p:cNvPicPr>
          <p:nvPr/>
        </p:nvPicPr>
        <p:blipFill rotWithShape="1">
          <a:blip r:embed="rId3"/>
          <a:srcRect l="30257" t="25929" r="40399" b="14736"/>
          <a:stretch/>
        </p:blipFill>
        <p:spPr>
          <a:xfrm>
            <a:off x="7735356" y="2902229"/>
            <a:ext cx="2585427" cy="3267342"/>
          </a:xfrm>
          <a:prstGeom prst="rect">
            <a:avLst/>
          </a:prstGeom>
        </p:spPr>
      </p:pic>
      <p:pic>
        <p:nvPicPr>
          <p:cNvPr id="3074" name="Picture 2" descr="Download Right Arrow Free Download HQ PNG Image | FreePNGImg">
            <a:extLst>
              <a:ext uri="{FF2B5EF4-FFF2-40B4-BE49-F238E27FC236}">
                <a16:creationId xmlns:a16="http://schemas.microsoft.com/office/drawing/2014/main" id="{0D659C19-430C-41CD-8642-DC6DB030B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391" y="3852042"/>
            <a:ext cx="2195447" cy="11969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ght Bulb Idea Vector Art, Icons, and Graphics for Free Download">
            <a:extLst>
              <a:ext uri="{FF2B5EF4-FFF2-40B4-BE49-F238E27FC236}">
                <a16:creationId xmlns:a16="http://schemas.microsoft.com/office/drawing/2014/main" id="{079495A6-09C4-A9D4-B6AD-756AEAAFED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589" t="8017" r="14167" b="6119"/>
          <a:stretch/>
        </p:blipFill>
        <p:spPr bwMode="auto">
          <a:xfrm>
            <a:off x="9291283" y="104774"/>
            <a:ext cx="1114353" cy="13621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743A896-67C2-AA7E-BC2E-3186C918F0C9}"/>
              </a:ext>
            </a:extLst>
          </p:cNvPr>
          <p:cNvSpPr txBox="1"/>
          <p:nvPr/>
        </p:nvSpPr>
        <p:spPr>
          <a:xfrm>
            <a:off x="1819191" y="6261904"/>
            <a:ext cx="3356688" cy="369332"/>
          </a:xfrm>
          <a:prstGeom prst="rect">
            <a:avLst/>
          </a:prstGeom>
          <a:noFill/>
        </p:spPr>
        <p:txBody>
          <a:bodyPr wrap="none" rtlCol="0">
            <a:spAutoFit/>
          </a:bodyPr>
          <a:lstStyle/>
          <a:p>
            <a:r>
              <a:rPr lang="en-US" b="1" dirty="0" err="1">
                <a:latin typeface="Times New Roman" panose="02020603050405020304" pitchFamily="18" charset="0"/>
                <a:cs typeface="Times New Roman" panose="02020603050405020304" pitchFamily="18" charset="0"/>
              </a:rPr>
              <a:t>haarcascade-frontalface_default</a:t>
            </a:r>
            <a:endParaRPr lang="en-US"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56876B1-B749-2FC5-9799-7E132DFEEDF9}"/>
              </a:ext>
            </a:extLst>
          </p:cNvPr>
          <p:cNvSpPr txBox="1"/>
          <p:nvPr/>
        </p:nvSpPr>
        <p:spPr>
          <a:xfrm>
            <a:off x="8795466" y="6240884"/>
            <a:ext cx="569387" cy="369332"/>
          </a:xfrm>
          <a:prstGeom prst="rect">
            <a:avLst/>
          </a:prstGeom>
          <a:noFill/>
        </p:spPr>
        <p:txBody>
          <a:bodyPr wrap="none" rtlCol="0">
            <a:spAutoFit/>
          </a:bodyPr>
          <a:lstStyle/>
          <a:p>
            <a:r>
              <a:rPr lang="en-US" b="1" dirty="0" err="1">
                <a:latin typeface="Times New Roman" panose="02020603050405020304" pitchFamily="18" charset="0"/>
                <a:cs typeface="Times New Roman" panose="02020603050405020304" pitchFamily="18" charset="0"/>
              </a:rPr>
              <a:t>dlib</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2725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691329-E8D3-D714-2167-D99A399D1A1A}"/>
              </a:ext>
            </a:extLst>
          </p:cNvPr>
          <p:cNvSpPr/>
          <p:nvPr/>
        </p:nvSpPr>
        <p:spPr>
          <a:xfrm>
            <a:off x="4196229" y="245156"/>
            <a:ext cx="3379130" cy="923330"/>
          </a:xfrm>
          <a:prstGeom prst="rect">
            <a:avLst/>
          </a:prstGeom>
          <a:noFill/>
        </p:spPr>
        <p:txBody>
          <a:bodyPr wrap="none" lIns="91440" tIns="45720" rIns="91440" bIns="45720">
            <a:spAutoFit/>
          </a:bodyPr>
          <a:lstStyle/>
          <a:p>
            <a:pPr algn="ctr"/>
            <a:r>
              <a:rPr lang="en-GB" sz="5400" b="1" u="sng" dirty="0">
                <a:ln w="9525">
                  <a:solidFill>
                    <a:schemeClr val="bg1"/>
                  </a:solidFill>
                  <a:prstDash val="solid"/>
                </a:ln>
                <a:effectLst>
                  <a:outerShdw blurRad="12700" dist="38100" dir="2700000" algn="tl" rotWithShape="0">
                    <a:schemeClr val="bg1">
                      <a:lumMod val="50000"/>
                    </a:schemeClr>
                  </a:outerShdw>
                </a:effectLst>
              </a:rPr>
              <a:t>Limitations</a:t>
            </a:r>
            <a:endPar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F005E338-BA70-B1DD-B7BE-E4D1FDE32E5A}"/>
              </a:ext>
            </a:extLst>
          </p:cNvPr>
          <p:cNvSpPr txBox="1"/>
          <p:nvPr/>
        </p:nvSpPr>
        <p:spPr>
          <a:xfrm>
            <a:off x="893380" y="1168486"/>
            <a:ext cx="9984828"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It is detecting the security guard in the video which is not to be detected as the data of security guard is not present in the dataset. The model is detecting the Security guard as the other two persons present in the dataset. It is where the model is lagging behind in 1% inaccuracy. The demonstration is shown below:-</a:t>
            </a:r>
          </a:p>
        </p:txBody>
      </p:sp>
      <p:pic>
        <p:nvPicPr>
          <p:cNvPr id="4" name="Picture 3">
            <a:extLst>
              <a:ext uri="{FF2B5EF4-FFF2-40B4-BE49-F238E27FC236}">
                <a16:creationId xmlns:a16="http://schemas.microsoft.com/office/drawing/2014/main" id="{598AB967-24DB-184D-B7F1-91C83EA910AD}"/>
              </a:ext>
            </a:extLst>
          </p:cNvPr>
          <p:cNvPicPr>
            <a:picLocks noChangeAspect="1"/>
          </p:cNvPicPr>
          <p:nvPr/>
        </p:nvPicPr>
        <p:blipFill rotWithShape="1">
          <a:blip r:embed="rId2"/>
          <a:srcRect l="58869" t="34233" r="26506" b="16827"/>
          <a:stretch/>
        </p:blipFill>
        <p:spPr>
          <a:xfrm>
            <a:off x="809295" y="2485192"/>
            <a:ext cx="2129401" cy="4007991"/>
          </a:xfrm>
          <a:prstGeom prst="rect">
            <a:avLst/>
          </a:prstGeom>
        </p:spPr>
      </p:pic>
      <p:pic>
        <p:nvPicPr>
          <p:cNvPr id="5" name="Picture 4">
            <a:extLst>
              <a:ext uri="{FF2B5EF4-FFF2-40B4-BE49-F238E27FC236}">
                <a16:creationId xmlns:a16="http://schemas.microsoft.com/office/drawing/2014/main" id="{B8BF39CF-E6F7-F8B3-6326-D5E894BF3AEC}"/>
              </a:ext>
            </a:extLst>
          </p:cNvPr>
          <p:cNvPicPr>
            <a:picLocks noChangeAspect="1"/>
          </p:cNvPicPr>
          <p:nvPr/>
        </p:nvPicPr>
        <p:blipFill rotWithShape="1">
          <a:blip r:embed="rId3"/>
          <a:srcRect l="58790" t="37920" r="26200" b="12317"/>
          <a:stretch/>
        </p:blipFill>
        <p:spPr>
          <a:xfrm>
            <a:off x="6471770" y="2485193"/>
            <a:ext cx="2149213" cy="4007990"/>
          </a:xfrm>
          <a:prstGeom prst="rect">
            <a:avLst/>
          </a:prstGeom>
        </p:spPr>
      </p:pic>
      <p:pic>
        <p:nvPicPr>
          <p:cNvPr id="7" name="Picture 6">
            <a:extLst>
              <a:ext uri="{FF2B5EF4-FFF2-40B4-BE49-F238E27FC236}">
                <a16:creationId xmlns:a16="http://schemas.microsoft.com/office/drawing/2014/main" id="{1EE65B53-3695-04BD-9E23-E3FC1DAAB257}"/>
              </a:ext>
            </a:extLst>
          </p:cNvPr>
          <p:cNvPicPr>
            <a:picLocks noChangeAspect="1"/>
          </p:cNvPicPr>
          <p:nvPr/>
        </p:nvPicPr>
        <p:blipFill>
          <a:blip r:embed="rId4"/>
          <a:stretch>
            <a:fillRect/>
          </a:stretch>
        </p:blipFill>
        <p:spPr>
          <a:xfrm>
            <a:off x="3219231" y="2780212"/>
            <a:ext cx="2690046" cy="2990698"/>
          </a:xfrm>
          <a:prstGeom prst="rect">
            <a:avLst/>
          </a:prstGeom>
        </p:spPr>
      </p:pic>
      <p:pic>
        <p:nvPicPr>
          <p:cNvPr id="8" name="Picture 7">
            <a:extLst>
              <a:ext uri="{FF2B5EF4-FFF2-40B4-BE49-F238E27FC236}">
                <a16:creationId xmlns:a16="http://schemas.microsoft.com/office/drawing/2014/main" id="{EFABA1FA-6DE0-6FAB-CDA3-48C300C3A487}"/>
              </a:ext>
            </a:extLst>
          </p:cNvPr>
          <p:cNvPicPr>
            <a:picLocks noChangeAspect="1"/>
          </p:cNvPicPr>
          <p:nvPr/>
        </p:nvPicPr>
        <p:blipFill>
          <a:blip r:embed="rId5"/>
          <a:stretch>
            <a:fillRect/>
          </a:stretch>
        </p:blipFill>
        <p:spPr>
          <a:xfrm>
            <a:off x="9004800" y="2658898"/>
            <a:ext cx="2273519" cy="3425435"/>
          </a:xfrm>
          <a:prstGeom prst="rect">
            <a:avLst/>
          </a:prstGeom>
        </p:spPr>
      </p:pic>
      <p:cxnSp>
        <p:nvCxnSpPr>
          <p:cNvPr id="10" name="Straight Connector 9">
            <a:extLst>
              <a:ext uri="{FF2B5EF4-FFF2-40B4-BE49-F238E27FC236}">
                <a16:creationId xmlns:a16="http://schemas.microsoft.com/office/drawing/2014/main" id="{E1C916DC-8FF2-66B4-DF71-B5186AB55507}"/>
              </a:ext>
            </a:extLst>
          </p:cNvPr>
          <p:cNvCxnSpPr/>
          <p:nvPr/>
        </p:nvCxnSpPr>
        <p:spPr>
          <a:xfrm>
            <a:off x="6169572" y="2249214"/>
            <a:ext cx="0" cy="4519448"/>
          </a:xfrm>
          <a:prstGeom prst="line">
            <a:avLst/>
          </a:prstGeom>
        </p:spPr>
        <p:style>
          <a:lnRef idx="3">
            <a:schemeClr val="dk1"/>
          </a:lnRef>
          <a:fillRef idx="0">
            <a:schemeClr val="dk1"/>
          </a:fillRef>
          <a:effectRef idx="2">
            <a:schemeClr val="dk1"/>
          </a:effectRef>
          <a:fontRef idx="minor">
            <a:schemeClr val="tx1"/>
          </a:fontRef>
        </p:style>
      </p:cxnSp>
      <p:pic>
        <p:nvPicPr>
          <p:cNvPr id="6146" name="Picture 2" descr="Exclamation Point, Error, Warning, Limitation, and Cute Man. a Pensive Man  Stands at the Exclamation Mark Stock Vector - Illustration of error,  caution: 219717037">
            <a:extLst>
              <a:ext uri="{FF2B5EF4-FFF2-40B4-BE49-F238E27FC236}">
                <a16:creationId xmlns:a16="http://schemas.microsoft.com/office/drawing/2014/main" id="{DCE70AC6-AFD8-0FA0-CAC8-14A303E4F0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4756" y="0"/>
            <a:ext cx="1308538" cy="130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00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17910E-0E64-15BC-B941-A6DCD8417C46}"/>
              </a:ext>
            </a:extLst>
          </p:cNvPr>
          <p:cNvSpPr/>
          <p:nvPr/>
        </p:nvSpPr>
        <p:spPr>
          <a:xfrm>
            <a:off x="2713375" y="213625"/>
            <a:ext cx="6765250" cy="923330"/>
          </a:xfrm>
          <a:prstGeom prst="rect">
            <a:avLst/>
          </a:prstGeom>
          <a:noFill/>
        </p:spPr>
        <p:txBody>
          <a:bodyPr wrap="none" lIns="91440" tIns="45720" rIns="91440" bIns="45720">
            <a:spAutoFit/>
          </a:bodyPr>
          <a:lstStyle/>
          <a:p>
            <a:pPr algn="ctr"/>
            <a:r>
              <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Screenshot Of Solution</a:t>
            </a:r>
          </a:p>
        </p:txBody>
      </p:sp>
      <p:pic>
        <p:nvPicPr>
          <p:cNvPr id="3" name="Picture 2">
            <a:extLst>
              <a:ext uri="{FF2B5EF4-FFF2-40B4-BE49-F238E27FC236}">
                <a16:creationId xmlns:a16="http://schemas.microsoft.com/office/drawing/2014/main" id="{45F3B7D9-2341-BDDB-BBB7-A3A09D5608FC}"/>
              </a:ext>
            </a:extLst>
          </p:cNvPr>
          <p:cNvPicPr>
            <a:picLocks noChangeAspect="1"/>
          </p:cNvPicPr>
          <p:nvPr/>
        </p:nvPicPr>
        <p:blipFill rotWithShape="1">
          <a:blip r:embed="rId2"/>
          <a:srcRect r="15319"/>
          <a:stretch/>
        </p:blipFill>
        <p:spPr>
          <a:xfrm>
            <a:off x="316405" y="1303282"/>
            <a:ext cx="3530381" cy="5039710"/>
          </a:xfrm>
          <a:prstGeom prst="rect">
            <a:avLst/>
          </a:prstGeom>
        </p:spPr>
      </p:pic>
      <p:pic>
        <p:nvPicPr>
          <p:cNvPr id="4" name="Picture 3">
            <a:extLst>
              <a:ext uri="{FF2B5EF4-FFF2-40B4-BE49-F238E27FC236}">
                <a16:creationId xmlns:a16="http://schemas.microsoft.com/office/drawing/2014/main" id="{F5C4FD10-3EFA-9B13-75CE-632FC50051A5}"/>
              </a:ext>
            </a:extLst>
          </p:cNvPr>
          <p:cNvPicPr>
            <a:picLocks noChangeAspect="1"/>
          </p:cNvPicPr>
          <p:nvPr/>
        </p:nvPicPr>
        <p:blipFill rotWithShape="1">
          <a:blip r:embed="rId3"/>
          <a:srcRect l="11867" t="6241" r="57978" b="11109"/>
          <a:stretch/>
        </p:blipFill>
        <p:spPr>
          <a:xfrm>
            <a:off x="3993931" y="1410565"/>
            <a:ext cx="2816772" cy="4825143"/>
          </a:xfrm>
          <a:prstGeom prst="rect">
            <a:avLst/>
          </a:prstGeom>
        </p:spPr>
      </p:pic>
      <p:pic>
        <p:nvPicPr>
          <p:cNvPr id="6" name="Picture 5">
            <a:extLst>
              <a:ext uri="{FF2B5EF4-FFF2-40B4-BE49-F238E27FC236}">
                <a16:creationId xmlns:a16="http://schemas.microsoft.com/office/drawing/2014/main" id="{97C573B5-E20B-E1AF-2342-47C17E7836E8}"/>
              </a:ext>
            </a:extLst>
          </p:cNvPr>
          <p:cNvPicPr>
            <a:picLocks noChangeAspect="1"/>
          </p:cNvPicPr>
          <p:nvPr/>
        </p:nvPicPr>
        <p:blipFill>
          <a:blip r:embed="rId4"/>
          <a:stretch>
            <a:fillRect/>
          </a:stretch>
        </p:blipFill>
        <p:spPr>
          <a:xfrm>
            <a:off x="7111488" y="1410565"/>
            <a:ext cx="4780466" cy="4825143"/>
          </a:xfrm>
          <a:prstGeom prst="rect">
            <a:avLst/>
          </a:prstGeom>
        </p:spPr>
      </p:pic>
    </p:spTree>
    <p:extLst>
      <p:ext uri="{BB962C8B-B14F-4D97-AF65-F5344CB8AC3E}">
        <p14:creationId xmlns:p14="http://schemas.microsoft.com/office/powerpoint/2010/main" val="406144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8DAFDD-918D-0834-4C0B-10DB220F8849}"/>
              </a:ext>
            </a:extLst>
          </p:cNvPr>
          <p:cNvSpPr/>
          <p:nvPr/>
        </p:nvSpPr>
        <p:spPr>
          <a:xfrm>
            <a:off x="4428652" y="161073"/>
            <a:ext cx="3334695" cy="923330"/>
          </a:xfrm>
          <a:prstGeom prst="rect">
            <a:avLst/>
          </a:prstGeom>
          <a:noFill/>
        </p:spPr>
        <p:txBody>
          <a:bodyPr wrap="none" lIns="91440" tIns="45720" rIns="91440" bIns="45720">
            <a:spAutoFit/>
          </a:bodyPr>
          <a:lstStyle/>
          <a:p>
            <a:pPr algn="ctr"/>
            <a:r>
              <a:rPr lang="en-GB"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References</a:t>
            </a:r>
          </a:p>
        </p:txBody>
      </p:sp>
      <p:sp>
        <p:nvSpPr>
          <p:cNvPr id="4" name="TextBox 3">
            <a:extLst>
              <a:ext uri="{FF2B5EF4-FFF2-40B4-BE49-F238E27FC236}">
                <a16:creationId xmlns:a16="http://schemas.microsoft.com/office/drawing/2014/main" id="{22F06E72-A6A3-EC97-C2E4-983949ACC821}"/>
              </a:ext>
            </a:extLst>
          </p:cNvPr>
          <p:cNvSpPr txBox="1"/>
          <p:nvPr/>
        </p:nvSpPr>
        <p:spPr>
          <a:xfrm>
            <a:off x="759659" y="1492468"/>
            <a:ext cx="7858824"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hlinkClick r:id="rId2"/>
              </a:rPr>
              <a:t>https://pypi.org/project/face-recognition/</a:t>
            </a:r>
            <a:endParaRPr lang="en-US"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hlinkClick r:id="rId3"/>
              </a:rPr>
              <a:t>http://dlib.net/</a:t>
            </a:r>
            <a:endParaRPr lang="en-US"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hlinkClick r:id="rId4"/>
              </a:rPr>
              <a:t>http://vis-www.cs.umass.edu/lfw/</a:t>
            </a:r>
            <a:endParaRPr lang="en-US"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hlinkClick r:id="rId5"/>
              </a:rPr>
              <a:t>https://docs.opencv.org/4.x/</a:t>
            </a:r>
            <a:endParaRPr lang="en-US"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hlinkClick r:id="rId6"/>
              </a:rPr>
              <a:t>https://pypi.org/project/mysql-connector-python/</a:t>
            </a:r>
            <a:endParaRPr lang="en-US"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hlinkClick r:id="rId7"/>
              </a:rPr>
              <a:t>https://dev.mysql.com/doc/connector-python/en/</a:t>
            </a:r>
            <a:endParaRPr lang="en-US"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https://</a:t>
            </a:r>
            <a:r>
              <a:rPr lang="en-US" sz="2400" b="1" dirty="0" err="1">
                <a:latin typeface="Times New Roman" panose="02020603050405020304" pitchFamily="18" charset="0"/>
                <a:cs typeface="Times New Roman" panose="02020603050405020304" pitchFamily="18" charset="0"/>
              </a:rPr>
              <a:t>docs.python.org</a:t>
            </a:r>
            <a:r>
              <a:rPr lang="en-US" sz="2400" b="1" dirty="0">
                <a:latin typeface="Times New Roman" panose="02020603050405020304" pitchFamily="18" charset="0"/>
                <a:cs typeface="Times New Roman" panose="02020603050405020304" pitchFamily="18" charset="0"/>
              </a:rPr>
              <a:t>/3/library/</a:t>
            </a:r>
            <a:r>
              <a:rPr lang="en-US" sz="2400" b="1" dirty="0" err="1">
                <a:latin typeface="Times New Roman" panose="02020603050405020304" pitchFamily="18" charset="0"/>
                <a:cs typeface="Times New Roman" panose="02020603050405020304" pitchFamily="18" charset="0"/>
              </a:rPr>
              <a:t>os.html</a:t>
            </a:r>
            <a:endParaRPr lang="en-US" sz="2400" b="1" dirty="0">
              <a:latin typeface="Times New Roman" panose="02020603050405020304" pitchFamily="18" charset="0"/>
              <a:cs typeface="Times New Roman" panose="02020603050405020304" pitchFamily="18" charset="0"/>
            </a:endParaRPr>
          </a:p>
        </p:txBody>
      </p:sp>
      <p:pic>
        <p:nvPicPr>
          <p:cNvPr id="7170" name="Picture 2" descr="Premium Vector | Online library for education, online reference concept,  book, literature or elearning, flat illustration vector">
            <a:extLst>
              <a:ext uri="{FF2B5EF4-FFF2-40B4-BE49-F238E27FC236}">
                <a16:creationId xmlns:a16="http://schemas.microsoft.com/office/drawing/2014/main" id="{980340E2-1C18-B119-85BE-06D82B01F2A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58" t="5824" r="10492" b="17088"/>
          <a:stretch/>
        </p:blipFill>
        <p:spPr bwMode="auto">
          <a:xfrm>
            <a:off x="7478767" y="3625278"/>
            <a:ext cx="4566087" cy="3071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78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611</Words>
  <Application>Microsoft Macintosh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Times New Roman</vt:lpstr>
      <vt:lpstr>TimesNewRomanPS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Prateek Tanwar</dc:creator>
  <cp:lastModifiedBy>Prateek Tanwar</cp:lastModifiedBy>
  <cp:revision>3</cp:revision>
  <dcterms:created xsi:type="dcterms:W3CDTF">2023-03-05T05:22:05Z</dcterms:created>
  <dcterms:modified xsi:type="dcterms:W3CDTF">2023-03-05T07:22:32Z</dcterms:modified>
</cp:coreProperties>
</file>